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24"/>
  </p:notesMasterIdLst>
  <p:sldIdLst>
    <p:sldId id="256" r:id="rId5"/>
    <p:sldId id="257" r:id="rId6"/>
    <p:sldId id="258" r:id="rId7"/>
    <p:sldId id="280" r:id="rId8"/>
    <p:sldId id="331" r:id="rId9"/>
    <p:sldId id="332" r:id="rId10"/>
    <p:sldId id="333" r:id="rId11"/>
    <p:sldId id="339" r:id="rId12"/>
    <p:sldId id="336" r:id="rId13"/>
    <p:sldId id="338" r:id="rId14"/>
    <p:sldId id="337" r:id="rId15"/>
    <p:sldId id="334" r:id="rId16"/>
    <p:sldId id="328" r:id="rId17"/>
    <p:sldId id="340" r:id="rId18"/>
    <p:sldId id="341" r:id="rId19"/>
    <p:sldId id="342" r:id="rId20"/>
    <p:sldId id="343" r:id="rId21"/>
    <p:sldId id="345" r:id="rId22"/>
    <p:sldId id="313" r:id="rId23"/>
  </p:sldIdLst>
  <p:sldSz cx="9144000" cy="5143500" type="screen16x9"/>
  <p:notesSz cx="6858000" cy="9144000"/>
  <p:embeddedFontLst>
    <p:embeddedFont>
      <p:font typeface="Anton" pitchFamily="2" charset="-18"/>
      <p:regular r:id="rId25"/>
    </p:embeddedFont>
    <p:embeddedFont>
      <p:font typeface="Fira Sans Condensed" panose="020B0503050000020004" pitchFamily="34" charset="0"/>
      <p:regular r:id="rId26"/>
      <p:bold r:id="rId27"/>
      <p:italic r:id="rId28"/>
      <p:boldItalic r:id="rId29"/>
    </p:embeddedFont>
    <p:embeddedFont>
      <p:font typeface="Fira Sans Condensed Light" panose="020B0403050000020004" pitchFamily="34" charset="0"/>
      <p:regular r:id="rId30"/>
      <p:bold r:id="rId31"/>
      <p:italic r:id="rId32"/>
      <p:boldItalic r:id="rId33"/>
    </p:embeddedFont>
    <p:embeddedFont>
      <p:font typeface="Josefin Slab" pitchFamily="2" charset="0"/>
      <p:regular r:id="rId34"/>
      <p:bold r:id="rId35"/>
      <p:italic r:id="rId36"/>
      <p:boldItalic r:id="rId37"/>
    </p:embeddedFont>
    <p:embeddedFont>
      <p:font typeface="Rajdhani" panose="020B0604020202020204" charset="-18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8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DF26E-CA62-4D3D-A29B-626E3C0E568D}" v="11" dt="2021-04-21T19:48:08.428"/>
    <p1510:client id="{A29CCBA8-713B-4688-8711-2B97BEE6ADB4}" v="4" dt="2021-04-20T10:30:16.814"/>
    <p1510:client id="{A56BB62E-91E3-425D-895C-7DE33027D84E}" v="3" dt="2021-02-11T13:11:29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213" d="100"/>
          <a:sy n="213" d="100"/>
        </p:scale>
        <p:origin x="25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nf.unideb.hu::ac7584ac-6032-46fd-a6c5-78fa5f88ad47" providerId="AD" clId="Web-{A29CCBA8-713B-4688-8711-2B97BEE6ADB4}"/>
    <pc:docChg chg="modSld">
      <pc:chgData name="Lakatos Róbert" userId="S::lakatos.robert@inf.unideb.hu::ac7584ac-6032-46fd-a6c5-78fa5f88ad47" providerId="AD" clId="Web-{A29CCBA8-713B-4688-8711-2B97BEE6ADB4}" dt="2021-04-20T10:30:16.814" v="3" actId="20577"/>
      <pc:docMkLst>
        <pc:docMk/>
      </pc:docMkLst>
      <pc:sldChg chg="modSp">
        <pc:chgData name="Lakatos Róbert" userId="S::lakatos.robert@inf.unideb.hu::ac7584ac-6032-46fd-a6c5-78fa5f88ad47" providerId="AD" clId="Web-{A29CCBA8-713B-4688-8711-2B97BEE6ADB4}" dt="2021-04-20T10:30:16.814" v="3" actId="20577"/>
        <pc:sldMkLst>
          <pc:docMk/>
          <pc:sldMk cId="0" sldId="313"/>
        </pc:sldMkLst>
        <pc:spChg chg="mod">
          <ac:chgData name="Lakatos Róbert" userId="S::lakatos.robert@inf.unideb.hu::ac7584ac-6032-46fd-a6c5-78fa5f88ad47" providerId="AD" clId="Web-{A29CCBA8-713B-4688-8711-2B97BEE6ADB4}" dt="2021-04-20T10:30:16.814" v="3" actId="20577"/>
          <ac:spMkLst>
            <pc:docMk/>
            <pc:sldMk cId="0" sldId="313"/>
            <ac:spMk id="35" creationId="{9A88F3E2-AB3E-4387-8961-AFF497341EEB}"/>
          </ac:spMkLst>
        </pc:spChg>
      </pc:sldChg>
    </pc:docChg>
  </pc:docChgLst>
  <pc:docChgLst>
    <pc:chgData name="Bogacsovics Gergő" userId="S::bgeri74@unidebhu.onmicrosoft.com::1b3974f4-9adb-488c-8027-260dafc31672" providerId="AD" clId="Web-{8B6DF26E-CA62-4D3D-A29B-626E3C0E568D}"/>
    <pc:docChg chg="delSld modSld">
      <pc:chgData name="Bogacsovics Gergő" userId="S::bgeri74@unidebhu.onmicrosoft.com::1b3974f4-9adb-488c-8027-260dafc31672" providerId="AD" clId="Web-{8B6DF26E-CA62-4D3D-A29B-626E3C0E568D}" dt="2021-04-21T19:48:08.428" v="9"/>
      <pc:docMkLst>
        <pc:docMk/>
      </pc:docMkLst>
      <pc:sldChg chg="modSp">
        <pc:chgData name="Bogacsovics Gergő" userId="S::bgeri74@unidebhu.onmicrosoft.com::1b3974f4-9adb-488c-8027-260dafc31672" providerId="AD" clId="Web-{8B6DF26E-CA62-4D3D-A29B-626E3C0E568D}" dt="2021-04-21T19:46:09.567" v="8" actId="20577"/>
        <pc:sldMkLst>
          <pc:docMk/>
          <pc:sldMk cId="2793841854" sldId="331"/>
        </pc:sldMkLst>
        <pc:spChg chg="mod">
          <ac:chgData name="Bogacsovics Gergő" userId="S::bgeri74@unidebhu.onmicrosoft.com::1b3974f4-9adb-488c-8027-260dafc31672" providerId="AD" clId="Web-{8B6DF26E-CA62-4D3D-A29B-626E3C0E568D}" dt="2021-04-21T19:46:09.567" v="8" actId="20577"/>
          <ac:spMkLst>
            <pc:docMk/>
            <pc:sldMk cId="2793841854" sldId="331"/>
            <ac:spMk id="4" creationId="{70F9C6F6-A2B0-4D2E-9A6D-1C3E3FF14157}"/>
          </ac:spMkLst>
        </pc:spChg>
      </pc:sldChg>
      <pc:sldChg chg="del">
        <pc:chgData name="Bogacsovics Gergő" userId="S::bgeri74@unidebhu.onmicrosoft.com::1b3974f4-9adb-488c-8027-260dafc31672" providerId="AD" clId="Web-{8B6DF26E-CA62-4D3D-A29B-626E3C0E568D}" dt="2021-04-21T19:48:08.428" v="9"/>
        <pc:sldMkLst>
          <pc:docMk/>
          <pc:sldMk cId="3339148687" sldId="335"/>
        </pc:sldMkLst>
      </pc:sldChg>
    </pc:docChg>
  </pc:docChgLst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264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30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199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790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19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156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51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652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0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0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47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0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463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03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tum.de/display/lfdv/Recurrent+Neural+Networks+-+Combination+of+RNN+and+CN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nalyticsvidhya.com/blog/2017/12/fundamentals-of-deep-learning-introduction-to-lst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imo.ai/index.php?title=Gated_Recurrent_Unit_(GRU)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programmer.org/rnn-lstm-gru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nf.unideb.h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iki.tum.de/display/lfdv/Recurrent+Neural+Networks+-+Combination+of+RNN+and+CN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tum.de/display/lfdv/Recurrent+Neural+Networks+-+Combination+of+RNN+and+CN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VANISHING/EXPLODING GRADIENTS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E6A5938-59D8-488F-851E-18BA2147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750"/>
            <a:ext cx="9144000" cy="2000000"/>
          </a:xfrm>
          <a:prstGeom prst="rect">
            <a:avLst/>
          </a:prstGeom>
        </p:spPr>
      </p:pic>
      <p:sp>
        <p:nvSpPr>
          <p:cNvPr id="2" name="Nyíl: balra mutató 1">
            <a:extLst>
              <a:ext uri="{FF2B5EF4-FFF2-40B4-BE49-F238E27FC236}">
                <a16:creationId xmlns:a16="http://schemas.microsoft.com/office/drawing/2014/main" id="{534D431F-15E6-48FC-924F-618C2BF8FDA9}"/>
              </a:ext>
            </a:extLst>
          </p:cNvPr>
          <p:cNvSpPr/>
          <p:nvPr/>
        </p:nvSpPr>
        <p:spPr>
          <a:xfrm>
            <a:off x="6915574" y="2477162"/>
            <a:ext cx="1388533" cy="266038"/>
          </a:xfrm>
          <a:prstGeom prst="lef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balra mutató 9">
            <a:extLst>
              <a:ext uri="{FF2B5EF4-FFF2-40B4-BE49-F238E27FC236}">
                <a16:creationId xmlns:a16="http://schemas.microsoft.com/office/drawing/2014/main" id="{249CACF5-6425-4463-BD81-F3CDEC85C921}"/>
              </a:ext>
            </a:extLst>
          </p:cNvPr>
          <p:cNvSpPr/>
          <p:nvPr/>
        </p:nvSpPr>
        <p:spPr>
          <a:xfrm>
            <a:off x="5551959" y="2531108"/>
            <a:ext cx="523722" cy="152769"/>
          </a:xfrm>
          <a:prstGeom prst="leftArrow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Nyíl: balra mutató 10">
            <a:extLst>
              <a:ext uri="{FF2B5EF4-FFF2-40B4-BE49-F238E27FC236}">
                <a16:creationId xmlns:a16="http://schemas.microsoft.com/office/drawing/2014/main" id="{730D28E3-E1FB-45EB-B510-07150BD811DF}"/>
              </a:ext>
            </a:extLst>
          </p:cNvPr>
          <p:cNvSpPr/>
          <p:nvPr/>
        </p:nvSpPr>
        <p:spPr>
          <a:xfrm>
            <a:off x="4231481" y="2560078"/>
            <a:ext cx="500063" cy="81281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561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VANISHING/EXPLODING GRADIENTS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E6A5938-59D8-488F-851E-18BA2147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750"/>
            <a:ext cx="9144000" cy="2000000"/>
          </a:xfrm>
          <a:prstGeom prst="rect">
            <a:avLst/>
          </a:prstGeom>
        </p:spPr>
      </p:pic>
      <p:sp>
        <p:nvSpPr>
          <p:cNvPr id="2" name="Nyíl: balra mutató 1">
            <a:extLst>
              <a:ext uri="{FF2B5EF4-FFF2-40B4-BE49-F238E27FC236}">
                <a16:creationId xmlns:a16="http://schemas.microsoft.com/office/drawing/2014/main" id="{534D431F-15E6-48FC-924F-618C2BF8FDA9}"/>
              </a:ext>
            </a:extLst>
          </p:cNvPr>
          <p:cNvSpPr/>
          <p:nvPr/>
        </p:nvSpPr>
        <p:spPr>
          <a:xfrm>
            <a:off x="7312079" y="2524334"/>
            <a:ext cx="335784" cy="166323"/>
          </a:xfrm>
          <a:prstGeom prst="lef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Nyíl: balra mutató 9">
            <a:extLst>
              <a:ext uri="{FF2B5EF4-FFF2-40B4-BE49-F238E27FC236}">
                <a16:creationId xmlns:a16="http://schemas.microsoft.com/office/drawing/2014/main" id="{249CACF5-6425-4463-BD81-F3CDEC85C921}"/>
              </a:ext>
            </a:extLst>
          </p:cNvPr>
          <p:cNvSpPr/>
          <p:nvPr/>
        </p:nvSpPr>
        <p:spPr>
          <a:xfrm>
            <a:off x="5456955" y="2323476"/>
            <a:ext cx="717974" cy="568034"/>
          </a:xfrm>
          <a:prstGeom prst="leftArrow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Nyíl: balra mutató 10">
            <a:extLst>
              <a:ext uri="{FF2B5EF4-FFF2-40B4-BE49-F238E27FC236}">
                <a16:creationId xmlns:a16="http://schemas.microsoft.com/office/drawing/2014/main" id="{730D28E3-E1FB-45EB-B510-07150BD811DF}"/>
              </a:ext>
            </a:extLst>
          </p:cNvPr>
          <p:cNvSpPr/>
          <p:nvPr/>
        </p:nvSpPr>
        <p:spPr>
          <a:xfrm>
            <a:off x="3960573" y="2170829"/>
            <a:ext cx="900987" cy="873329"/>
          </a:xfrm>
          <a:prstGeom prst="leftArrow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6329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REKURRENS HÁLÓK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Előnyök: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Egy hatékony architektúra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Képes rövidebb szekvenciák jó modellezésére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Több RNN-alapú architektúrának adott táptalajt az évek során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Hátrányok: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Hosszabb szekvenciákhoz alkalmatlan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Több problémát is felvet a használata (</a:t>
            </a:r>
            <a:r>
              <a:rPr lang="hu-HU" sz="1400" dirty="0" err="1">
                <a:solidFill>
                  <a:srgbClr val="F2F2F2"/>
                </a:solidFill>
              </a:rPr>
              <a:t>vanishing</a:t>
            </a:r>
            <a:r>
              <a:rPr lang="hu-HU" sz="1400" dirty="0">
                <a:solidFill>
                  <a:srgbClr val="F2F2F2"/>
                </a:solidFill>
              </a:rPr>
              <a:t>/</a:t>
            </a:r>
            <a:r>
              <a:rPr lang="hu-HU" sz="1400" dirty="0" err="1">
                <a:solidFill>
                  <a:srgbClr val="F2F2F2"/>
                </a:solidFill>
              </a:rPr>
              <a:t>exploding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gradients</a:t>
            </a:r>
            <a:r>
              <a:rPr lang="hu-HU" sz="1400" dirty="0">
                <a:solidFill>
                  <a:srgbClr val="F2F2F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138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6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GATED</a:t>
            </a:r>
            <a:br>
              <a:rPr lang="hu-HU" dirty="0"/>
            </a:br>
            <a:r>
              <a:rPr lang="hu-HU" dirty="0"/>
              <a:t>NETWORKS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337337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23747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GATED NETWORKS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 közös alapötlet: szabályozzuk az információ áramlását az architektúrán keresztül kapukkal (</a:t>
            </a:r>
            <a:r>
              <a:rPr lang="hu-HU" sz="1400" dirty="0" err="1">
                <a:solidFill>
                  <a:srgbClr val="F2F2F2"/>
                </a:solidFill>
              </a:rPr>
              <a:t>gate</a:t>
            </a:r>
            <a:r>
              <a:rPr lang="hu-HU" sz="1400" dirty="0">
                <a:solidFill>
                  <a:srgbClr val="F2F2F2"/>
                </a:solidFill>
              </a:rPr>
              <a:t>)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Szabályozhatjuk: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Mit felejtsen el (kisebb hangsúly)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Mire emlékezzen (nagyobb hangsúly)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38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AZ ALAPÖTLET UGYANAZ (GRU/LSTM)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0093CA6-2075-41AD-8507-BAFC3BB5B806}"/>
              </a:ext>
            </a:extLst>
          </p:cNvPr>
          <p:cNvSpPr txBox="1"/>
          <p:nvPr/>
        </p:nvSpPr>
        <p:spPr>
          <a:xfrm>
            <a:off x="1304713" y="3814754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https://wiki.tum.de/display/lfdv/Recurrent+Neural+Networks+-+Combination+of+RNN+and+CNN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195689F-C0D2-4B7F-8C98-FC5480413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" y="1571750"/>
            <a:ext cx="7619048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55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LSTM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D5AEB1F-3B26-4DFF-83AE-BF68E642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66812"/>
            <a:ext cx="7315200" cy="2809875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4B9A0911-48C6-4051-99BA-D9AF5C358E76}"/>
              </a:ext>
            </a:extLst>
          </p:cNvPr>
          <p:cNvSpPr txBox="1"/>
          <p:nvPr/>
        </p:nvSpPr>
        <p:spPr>
          <a:xfrm>
            <a:off x="1304713" y="4060021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https://www.analyticsvidhya.com/blog/2017/12/fundamentals-of-deep-learning-introduction-to-lstm/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91510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GRU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B9A0911-48C6-4051-99BA-D9AF5C358E76}"/>
              </a:ext>
            </a:extLst>
          </p:cNvPr>
          <p:cNvSpPr txBox="1"/>
          <p:nvPr/>
        </p:nvSpPr>
        <p:spPr>
          <a:xfrm>
            <a:off x="1304712" y="4633675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https://primo.ai/index.php?title=Gated_Recurrent_Unit_(GRU)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60F5EFD6-4773-44C7-84AD-D280C3DC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161" y="1082525"/>
            <a:ext cx="4859677" cy="34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ÖSSZEHASONLÍTÁS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B9A0911-48C6-4051-99BA-D9AF5C358E76}"/>
              </a:ext>
            </a:extLst>
          </p:cNvPr>
          <p:cNvSpPr txBox="1"/>
          <p:nvPr/>
        </p:nvSpPr>
        <p:spPr>
          <a:xfrm>
            <a:off x="1304711" y="4303633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http://dprogrammer.org/rnn-lstm-gru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4FC02C3-FC22-4194-A5B5-A66BED59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482928"/>
            <a:ext cx="9144000" cy="27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85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/>
                <a:hlinkClick r:id="rId3"/>
              </a:rPr>
              <a:t>l</a:t>
            </a: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/>
                <a:hlinkClick r:id="rId3"/>
              </a:rPr>
              <a:t>@</a:t>
            </a:r>
            <a:r>
              <a:rPr lang="hu-HU" sz="1400" dirty="0">
                <a:latin typeface="Fira Sans Condensed Light"/>
                <a:hlinkClick r:id="rId3"/>
              </a:rPr>
              <a:t>inf</a:t>
            </a: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3"/>
              </a:rPr>
              <a:t>.unideb.hu</a:t>
            </a:r>
            <a:endParaRPr lang="hu-HU" sz="1400" dirty="0">
              <a:solidFill>
                <a:srgbClr val="F3F3F3"/>
              </a:solidFill>
              <a:latin typeface="Fira Sans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 err="1">
                <a:solidFill>
                  <a:srgbClr val="F2F2F2"/>
                </a:solidFill>
              </a:rPr>
              <a:t>Rekurrens</a:t>
            </a:r>
            <a:r>
              <a:rPr lang="hu-HU" sz="1500" dirty="0">
                <a:solidFill>
                  <a:srgbClr val="F2F2F2"/>
                </a:solidFill>
              </a:rPr>
              <a:t> hálók VS standard neurális hálók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LSTM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GRU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463627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REKURRENS</a:t>
            </a:r>
            <a:br>
              <a:rPr lang="hu-HU" dirty="0"/>
            </a:br>
            <a:r>
              <a:rPr lang="hu-HU" dirty="0"/>
              <a:t>HÁLÓK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REKURRENS HÁLÓK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70F9C6F6-A2B0-4D2E-9A6D-1C3E3FF141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Szekvenciák hatékony feldolgozása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Standard neurális hálók problémáinak megoldása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Közös (megosztott) súlyok pozíciótól függetlenül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Hosszabb bemenetek kezelése</a:t>
            </a:r>
          </a:p>
        </p:txBody>
      </p:sp>
    </p:spTree>
    <p:extLst>
      <p:ext uri="{BB962C8B-B14F-4D97-AF65-F5344CB8AC3E}">
        <p14:creationId xmlns:p14="http://schemas.microsoft.com/office/powerpoint/2010/main" val="279384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REKURRENS HÁLÓK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61046FB-59E8-445D-91D2-BC2254B7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81" y="1571750"/>
            <a:ext cx="1295238" cy="200000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878BCA1A-8E06-4ADF-9024-F3364AD60108}"/>
              </a:ext>
            </a:extLst>
          </p:cNvPr>
          <p:cNvSpPr txBox="1"/>
          <p:nvPr/>
        </p:nvSpPr>
        <p:spPr>
          <a:xfrm>
            <a:off x="1304713" y="3814754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4"/>
              </a:rPr>
              <a:t>https://wiki.tum.de/display/lfdv/Recurrent+Neural+Networks+-+Combination+of+RNN+and+CNN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</p:spTree>
    <p:extLst>
      <p:ext uri="{BB962C8B-B14F-4D97-AF65-F5344CB8AC3E}">
        <p14:creationId xmlns:p14="http://schemas.microsoft.com/office/powerpoint/2010/main" val="186136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REKURRENS HÁLÓK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878BCA1A-8E06-4ADF-9024-F3364AD60108}"/>
              </a:ext>
            </a:extLst>
          </p:cNvPr>
          <p:cNvSpPr txBox="1"/>
          <p:nvPr/>
        </p:nvSpPr>
        <p:spPr>
          <a:xfrm>
            <a:off x="1304713" y="3814754"/>
            <a:ext cx="653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</a:rPr>
              <a:t>Forrás: </a:t>
            </a:r>
            <a:r>
              <a:rPr lang="hu-HU" sz="1000" dirty="0">
                <a:solidFill>
                  <a:srgbClr val="F3F3F3"/>
                </a:solidFill>
                <a:latin typeface="Rajdhani"/>
                <a:cs typeface="Rajdhani"/>
                <a:sym typeface="Rajdhani"/>
                <a:hlinkClick r:id="rId3"/>
              </a:rPr>
              <a:t>https://wiki.tum.de/display/lfdv/Recurrent+Neural+Networks+-+Combination+of+RNN+and+CNN</a:t>
            </a:r>
            <a:endParaRPr lang="hu-HU" sz="1000" dirty="0">
              <a:solidFill>
                <a:srgbClr val="F3F3F3"/>
              </a:solidFill>
              <a:latin typeface="Rajdhani"/>
              <a:cs typeface="Rajdhani"/>
              <a:sym typeface="Rajdhani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C95EC468-0DC9-436C-967E-B912B782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76" y="1571750"/>
            <a:ext cx="7619048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1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VANISHING/EXPLODING GRADIENTS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0" name="Google Shape;113;p24">
            <a:extLst>
              <a:ext uri="{FF2B5EF4-FFF2-40B4-BE49-F238E27FC236}">
                <a16:creationId xmlns:a16="http://schemas.microsoft.com/office/drawing/2014/main" id="{88BF65CC-F0D9-481E-A08B-004292D31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Probléma a szorzással</a:t>
            </a: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Osztott súlyok</a:t>
            </a: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Ugyanazzal az értékkel szorzunk többször</a:t>
            </a: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603250" lvl="1" indent="0">
              <a:spcBef>
                <a:spcPts val="1200"/>
              </a:spcBef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Túl kicsi/nagy végeredmény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</p:txBody>
      </p:sp>
      <p:sp>
        <p:nvSpPr>
          <p:cNvPr id="2" name="Nyíl: balra mutató 1">
            <a:extLst>
              <a:ext uri="{FF2B5EF4-FFF2-40B4-BE49-F238E27FC236}">
                <a16:creationId xmlns:a16="http://schemas.microsoft.com/office/drawing/2014/main" id="{1CC4E10E-E4E4-4062-BBDB-813ACD6E217B}"/>
              </a:ext>
            </a:extLst>
          </p:cNvPr>
          <p:cNvSpPr/>
          <p:nvPr/>
        </p:nvSpPr>
        <p:spPr>
          <a:xfrm rot="16200000">
            <a:off x="1518443" y="2114393"/>
            <a:ext cx="468630" cy="34702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Nyíl: balra mutató 10">
            <a:extLst>
              <a:ext uri="{FF2B5EF4-FFF2-40B4-BE49-F238E27FC236}">
                <a16:creationId xmlns:a16="http://schemas.microsoft.com/office/drawing/2014/main" id="{BF2A7E48-F8FB-454D-8096-A6A6703C8161}"/>
              </a:ext>
            </a:extLst>
          </p:cNvPr>
          <p:cNvSpPr/>
          <p:nvPr/>
        </p:nvSpPr>
        <p:spPr>
          <a:xfrm rot="16200000">
            <a:off x="1518444" y="2912479"/>
            <a:ext cx="468630" cy="347023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6650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VANISHING/EXPLODING GRADIENTS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DE6A5938-59D8-488F-851E-18BA2147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" y="1571750"/>
            <a:ext cx="7619048" cy="20000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523DFD37-E6AC-4D40-A215-271554906EC9}"/>
              </a:ext>
            </a:extLst>
          </p:cNvPr>
          <p:cNvSpPr txBox="1"/>
          <p:nvPr/>
        </p:nvSpPr>
        <p:spPr>
          <a:xfrm>
            <a:off x="4273974" y="2256279"/>
            <a:ext cx="3626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500" b="1" dirty="0">
                <a:solidFill>
                  <a:schemeClr val="bg2"/>
                </a:solidFill>
                <a:latin typeface="Rajdhani"/>
                <a:cs typeface="Rajdhani"/>
                <a:sym typeface="Rajdhani"/>
              </a:rPr>
              <a:t>*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ED6D02D-4B03-434B-BF5D-A237C6B0E286}"/>
              </a:ext>
            </a:extLst>
          </p:cNvPr>
          <p:cNvSpPr txBox="1"/>
          <p:nvPr/>
        </p:nvSpPr>
        <p:spPr>
          <a:xfrm>
            <a:off x="5408508" y="2256279"/>
            <a:ext cx="3626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500" b="1" dirty="0">
                <a:solidFill>
                  <a:schemeClr val="bg2"/>
                </a:solidFill>
                <a:latin typeface="Rajdhani"/>
                <a:cs typeface="Rajdhani"/>
                <a:sym typeface="Rajdhani"/>
              </a:rPr>
              <a:t>*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88A6B2B-9697-4C02-89F8-40E2779D9632}"/>
              </a:ext>
            </a:extLst>
          </p:cNvPr>
          <p:cNvSpPr txBox="1"/>
          <p:nvPr/>
        </p:nvSpPr>
        <p:spPr>
          <a:xfrm>
            <a:off x="6874979" y="2181772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bg2"/>
                </a:solidFill>
                <a:latin typeface="Rajdhani"/>
                <a:cs typeface="Rajdhani"/>
                <a:sym typeface="Rajdhan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21292190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95E389-A46B-41E1-9684-63E5B6C2A1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324</Words>
  <Application>Microsoft Office PowerPoint</Application>
  <PresentationFormat>On-screen Show (16:9)</PresentationFormat>
  <Paragraphs>62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Advent Pro Light</vt:lpstr>
      <vt:lpstr>Fira Sans Condensed</vt:lpstr>
      <vt:lpstr>Fira Sans Condensed Light</vt:lpstr>
      <vt:lpstr>Anton</vt:lpstr>
      <vt:lpstr>Josefin Slab</vt:lpstr>
      <vt:lpstr>Rajdhani</vt:lpstr>
      <vt:lpstr>Arial</vt:lpstr>
      <vt:lpstr>Courier New</vt:lpstr>
      <vt:lpstr>Ai Tech Agency by Slidesgo</vt:lpstr>
      <vt:lpstr>AI &amp; NLP</vt:lpstr>
      <vt:lpstr>TÉMÁK</vt:lpstr>
      <vt:lpstr>TÉMÁK</vt:lpstr>
      <vt:lpstr>REKURRENS HÁLÓK</vt:lpstr>
      <vt:lpstr>REKURRENS HÁLÓK</vt:lpstr>
      <vt:lpstr>REKURRENS HÁLÓK</vt:lpstr>
      <vt:lpstr>REKURRENS HÁLÓK</vt:lpstr>
      <vt:lpstr>VANISHING/EXPLODING GRADIENTS</vt:lpstr>
      <vt:lpstr>VANISHING/EXPLODING GRADIENTS</vt:lpstr>
      <vt:lpstr>VANISHING/EXPLODING GRADIENTS</vt:lpstr>
      <vt:lpstr>VANISHING/EXPLODING GRADIENTS</vt:lpstr>
      <vt:lpstr>REKURRENS HÁLÓK</vt:lpstr>
      <vt:lpstr>GATED NETWORKS</vt:lpstr>
      <vt:lpstr>GATED NETWORKS</vt:lpstr>
      <vt:lpstr>AZ ALAPÖTLET UGYANAZ (GRU/LSTM)</vt:lpstr>
      <vt:lpstr>LSTM</vt:lpstr>
      <vt:lpstr>GRU</vt:lpstr>
      <vt:lpstr>ÖSSZEHASONLÍTÁS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Lakatos Róbert</cp:lastModifiedBy>
  <cp:revision>207</cp:revision>
  <dcterms:modified xsi:type="dcterms:W3CDTF">2022-11-01T10:04:02Z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